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Garamond"/>
      <p:regular r:id="rId38"/>
      <p:bold r:id="rId39"/>
      <p:italic r:id="rId40"/>
      <p:boldItalic r:id="rId41"/>
    </p:embeddedFont>
    <p:embeddedFont>
      <p:font typeface="Poppins Medium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aramond-italic.fntdata"/><Relationship Id="rId20" Type="http://schemas.openxmlformats.org/officeDocument/2006/relationships/slide" Target="slides/slide14.xml"/><Relationship Id="rId42" Type="http://schemas.openxmlformats.org/officeDocument/2006/relationships/font" Target="fonts/PoppinsMedium-regular.fntdata"/><Relationship Id="rId41" Type="http://schemas.openxmlformats.org/officeDocument/2006/relationships/font" Target="fonts/Garamond-boldItalic.fntdata"/><Relationship Id="rId22" Type="http://schemas.openxmlformats.org/officeDocument/2006/relationships/slide" Target="slides/slide16.xml"/><Relationship Id="rId44" Type="http://schemas.openxmlformats.org/officeDocument/2006/relationships/font" Target="fonts/PoppinsMedium-italic.fntdata"/><Relationship Id="rId21" Type="http://schemas.openxmlformats.org/officeDocument/2006/relationships/slide" Target="slides/slide15.xml"/><Relationship Id="rId43" Type="http://schemas.openxmlformats.org/officeDocument/2006/relationships/font" Target="fonts/PoppinsMedium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PoppinsMedium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Garamond-bold.fntdata"/><Relationship Id="rId16" Type="http://schemas.openxmlformats.org/officeDocument/2006/relationships/slide" Target="slides/slide10.xml"/><Relationship Id="rId38" Type="http://schemas.openxmlformats.org/officeDocument/2006/relationships/font" Target="fonts/Garamond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f163d73c1_2_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ef163d73c1_2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f163d73c1_2_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ef163d73c1_2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f163d73c1_2_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ef163d73c1_2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ef163d73c1_2_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ef163d73c1_2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f163d73c1_2_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ef163d73c1_2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f163d73c1_2_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ef163d73c1_2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f163d73c1_2_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ef163d73c1_2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f163d73c1_2_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ef163d73c1_2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f163d73c1_2_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ef163d73c1_2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f163d73c1_2_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ef163d73c1_2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f163d73c1_2_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ef163d73c1_2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f163d73c1_2_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ef163d73c1_2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163d73c1_2_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ef163d73c1_2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f163d73c1_2_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ef163d73c1_2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f163d73c1_2_1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ef163d73c1_2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f163d73c1_2_1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ef163d73c1_2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f163d73c1_2_1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ef163d73c1_2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f163d73c1_2_1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ef163d73c1_2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f163d73c1_2_1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ef163d73c1_2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f163d73c1_2_1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ef163d73c1_2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f163d73c1_2_1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ef163d73c1_2_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f163d73c1_2_1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ef163d73c1_2_1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f163d73c1_2_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ef163d73c1_2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f163d73c1_2_1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ef163d73c1_2_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f163d73c1_2_1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ef163d73c1_2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f163d73c1_2_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ef163d73c1_2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f163d73c1_2_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ef163d73c1_2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ef163d73c1_2_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ef163d73c1_2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ef163d73c1_2_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ef163d73c1_2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f163d73c1_2_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ef163d73c1_2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f163d73c1_2_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ef163d73c1_2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walking on a street&#10;&#10;Description automatically generated with low confidence"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>
            <p:ph type="ctrTitle"/>
          </p:nvPr>
        </p:nvSpPr>
        <p:spPr>
          <a:xfrm>
            <a:off x="5442438" y="841772"/>
            <a:ext cx="3490546" cy="217398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oppins Medium"/>
              <a:buNone/>
              <a:defRPr b="0" i="0" sz="4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5442438" y="3295147"/>
            <a:ext cx="3490547" cy="35819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 sz="1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&#10;&#10;Description automatically generated with medium confidence" id="61" name="Google Shape;6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ts val="3300"/>
              <a:buFont typeface="Poppins Medium"/>
              <a:buNone/>
              <a:defRPr b="0" i="0">
                <a:solidFill>
                  <a:srgbClr val="05548D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2373923" y="1369218"/>
            <a:ext cx="6141427" cy="350043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ool ball, pool table, poolroom&#10;&#10;Description automatically generated" id="65" name="Google Shape;6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application&#10;&#10;Description automatically generated" id="67" name="Google Shape;6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7"/>
          <p:cNvSpPr txBox="1"/>
          <p:nvPr>
            <p:ph type="title"/>
          </p:nvPr>
        </p:nvSpPr>
        <p:spPr>
          <a:xfrm>
            <a:off x="628650" y="273845"/>
            <a:ext cx="7886700" cy="76364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oppins Medium"/>
              <a:buNone/>
              <a:defRPr b="0" i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ctrTitle"/>
          </p:nvPr>
        </p:nvSpPr>
        <p:spPr>
          <a:xfrm>
            <a:off x="5442438" y="841772"/>
            <a:ext cx="3490546" cy="217398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oppins Medium"/>
              <a:buNone/>
            </a:pPr>
            <a:r>
              <a:rPr lang="en" sz="1100"/>
              <a:t>New Advisor Training</a:t>
            </a:r>
            <a:endParaRPr sz="1100"/>
          </a:p>
        </p:txBody>
      </p:sp>
      <p:sp>
        <p:nvSpPr>
          <p:cNvPr id="79" name="Google Shape;79;p18"/>
          <p:cNvSpPr txBox="1"/>
          <p:nvPr>
            <p:ph idx="1" type="subTitle"/>
          </p:nvPr>
        </p:nvSpPr>
        <p:spPr>
          <a:xfrm>
            <a:off x="5442438" y="3295147"/>
            <a:ext cx="3490547" cy="35819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100"/>
              <a:t>Michelle Martinez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ts val="3300"/>
              <a:buFont typeface="Poppins Medium"/>
              <a:buNone/>
            </a:pPr>
            <a:r>
              <a:rPr lang="en" sz="1100"/>
              <a:t>SkillsUSA is a solution </a:t>
            </a:r>
            <a:endParaRPr sz="1100"/>
          </a:p>
        </p:txBody>
      </p:sp>
      <p:pic>
        <p:nvPicPr>
          <p:cNvPr id="131" name="Google Shape;131;p27" title="What is SkillsUSA (Students)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3923" y="1314996"/>
            <a:ext cx="5775721" cy="326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food&#10;&#10;Description automatically generated" id="136" name="Google Shape;13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9956" y="376614"/>
            <a:ext cx="2941812" cy="4569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/>
          <p:nvPr>
            <p:ph type="ctrTitle"/>
          </p:nvPr>
        </p:nvSpPr>
        <p:spPr>
          <a:xfrm>
            <a:off x="5442438" y="841772"/>
            <a:ext cx="3490546" cy="217398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oppins Medium"/>
              <a:buNone/>
            </a:pPr>
            <a:r>
              <a:rPr lang="en" sz="1100"/>
              <a:t>SkillsUSA Framework</a:t>
            </a:r>
            <a:endParaRPr sz="1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5730" y="360331"/>
            <a:ext cx="5902967" cy="4561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/>
          <p:nvPr>
            <p:ph type="ctrTitle"/>
          </p:nvPr>
        </p:nvSpPr>
        <p:spPr>
          <a:xfrm>
            <a:off x="5442438" y="841772"/>
            <a:ext cx="3490546" cy="217398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oppins Medium"/>
              <a:buNone/>
            </a:pPr>
            <a:r>
              <a:rPr lang="en" sz="1100"/>
              <a:t>SkillsUSA Program of Work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ts val="3300"/>
              <a:buFont typeface="Poppins Medium"/>
              <a:buNone/>
            </a:pPr>
            <a:r>
              <a:rPr lang="en" sz="1100"/>
              <a:t>SkillsUSA Program of Work</a:t>
            </a:r>
            <a:endParaRPr sz="1100"/>
          </a:p>
        </p:txBody>
      </p:sp>
      <p:pic>
        <p:nvPicPr>
          <p:cNvPr id="157" name="Google Shape;157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3169" y="1369219"/>
            <a:ext cx="5209341" cy="350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/>
          <p:nvPr>
            <p:ph type="ctrTitle"/>
          </p:nvPr>
        </p:nvSpPr>
        <p:spPr>
          <a:xfrm>
            <a:off x="5442438" y="841772"/>
            <a:ext cx="3490546" cy="217398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oppins Medium"/>
              <a:buNone/>
            </a:pPr>
            <a:r>
              <a:rPr lang="en" sz="1100"/>
              <a:t>Helpful Resources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ts val="3300"/>
              <a:buFont typeface="Poppins Medium"/>
              <a:buNone/>
            </a:pPr>
            <a:r>
              <a:rPr lang="en" sz="1100"/>
              <a:t>National Resources</a:t>
            </a:r>
            <a:endParaRPr sz="1100"/>
          </a:p>
        </p:txBody>
      </p:sp>
      <p:sp>
        <p:nvSpPr>
          <p:cNvPr id="168" name="Google Shape;168;p34"/>
          <p:cNvSpPr txBox="1"/>
          <p:nvPr>
            <p:ph idx="1" type="body"/>
          </p:nvPr>
        </p:nvSpPr>
        <p:spPr>
          <a:xfrm>
            <a:off x="2373923" y="1369218"/>
            <a:ext cx="6141427" cy="350043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" sz="2700"/>
              <a:t>National Website:  skillsusa.org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" sz="2700"/>
              <a:t>Absorb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" sz="2700"/>
              <a:t>	Professional Membership Benefits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" sz="2700"/>
              <a:t>	Professional Development Calendar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" sz="2700"/>
              <a:t>Customer Care Team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" sz="2700"/>
              <a:t>State Website:  skillsusageorgia.org</a:t>
            </a:r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ts val="3300"/>
              <a:buFont typeface="Poppins Medium"/>
              <a:buNone/>
            </a:pPr>
            <a:r>
              <a:t/>
            </a:r>
            <a:endParaRPr sz="1100"/>
          </a:p>
        </p:txBody>
      </p:sp>
      <p:sp>
        <p:nvSpPr>
          <p:cNvPr id="174" name="Google Shape;174;p35"/>
          <p:cNvSpPr txBox="1"/>
          <p:nvPr>
            <p:ph idx="1" type="body"/>
          </p:nvPr>
        </p:nvSpPr>
        <p:spPr>
          <a:xfrm>
            <a:off x="2373923" y="1369218"/>
            <a:ext cx="6141427" cy="350043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/>
              <a:t>Body text here</a:t>
            </a:r>
            <a:endParaRPr sz="1100"/>
          </a:p>
        </p:txBody>
      </p:sp>
      <p:pic>
        <p:nvPicPr>
          <p:cNvPr id="175" name="Google Shape;175;p35"/>
          <p:cNvPicPr preferRelativeResize="0"/>
          <p:nvPr/>
        </p:nvPicPr>
        <p:blipFill rotWithShape="1">
          <a:blip r:embed="rId3">
            <a:alphaModFix/>
          </a:blip>
          <a:srcRect b="1678" l="1668" r="0" t="3200"/>
          <a:stretch/>
        </p:blipFill>
        <p:spPr>
          <a:xfrm>
            <a:off x="2373923" y="1369218"/>
            <a:ext cx="6213831" cy="3714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/>
          <p:nvPr>
            <p:ph type="ctrTitle"/>
          </p:nvPr>
        </p:nvSpPr>
        <p:spPr>
          <a:xfrm>
            <a:off x="5442438" y="841772"/>
            <a:ext cx="3490546" cy="217398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Poppins Medium"/>
              <a:buNone/>
            </a:pPr>
            <a:r>
              <a:rPr lang="en" sz="1100"/>
              <a:t>Chapter Excellence Program Overview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ts val="3300"/>
              <a:buFont typeface="Poppins Medium"/>
              <a:buNone/>
            </a:pPr>
            <a:r>
              <a:rPr lang="en" sz="1100"/>
              <a:t>Welcome!  Housekeeping…</a:t>
            </a:r>
            <a:endParaRPr sz="1100"/>
          </a:p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2373923" y="1369218"/>
            <a:ext cx="6141427" cy="350043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/>
              <a:t>While waiting for everyone to log in, please:</a:t>
            </a:r>
            <a:endParaRPr sz="1100"/>
          </a:p>
          <a:p>
            <a:pPr indent="-17907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400"/>
              <a:t>If you are a brand-new school (new to SkillsUSA), please submit a new school request (link will be in chat)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/>
          </a:p>
          <a:p>
            <a:pPr indent="-17907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400"/>
              <a:t>Ensure that you have a SkillsUSA account:  skillsusa-register.org (will also add to chat)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/>
          </a:p>
          <a:p>
            <a:pPr indent="-17907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400"/>
              <a:t>Bookmark the following pages: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/>
              <a:t>	skillsusa.org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/>
              <a:t>	skillsusageorgia.org</a:t>
            </a:r>
            <a:endParaRPr sz="1100"/>
          </a:p>
          <a:p>
            <a:pPr indent="-50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90909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300000"/>
              <a:buFont typeface="Poppins Medium"/>
              <a:buNone/>
            </a:pPr>
            <a:r>
              <a:rPr lang="en" sz="1100"/>
              <a:t>Phases of the </a:t>
            </a:r>
            <a:br>
              <a:rPr lang="en" sz="1100"/>
            </a:br>
            <a:r>
              <a:rPr lang="en" sz="1100"/>
              <a:t>Chapter Excellence Program</a:t>
            </a:r>
            <a:endParaRPr sz="1100"/>
          </a:p>
        </p:txBody>
      </p:sp>
      <p:sp>
        <p:nvSpPr>
          <p:cNvPr id="186" name="Google Shape;186;p37"/>
          <p:cNvSpPr txBox="1"/>
          <p:nvPr>
            <p:ph idx="1" type="body"/>
          </p:nvPr>
        </p:nvSpPr>
        <p:spPr>
          <a:xfrm>
            <a:off x="2373923" y="1369218"/>
            <a:ext cx="6141427" cy="350043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Phase 1: </a:t>
            </a:r>
            <a:r>
              <a:rPr lang="en"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Identifying the challenge.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Phase 2: </a:t>
            </a:r>
            <a:r>
              <a:rPr lang="en"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Teaching the SkillsUSA Framework.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Phase 3: </a:t>
            </a:r>
            <a:r>
              <a:rPr lang="en"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Teaching and assessing the needs of members.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Phase 4: </a:t>
            </a:r>
            <a:r>
              <a:rPr lang="en"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Identifying targeted Essential Elements.</a:t>
            </a:r>
            <a:endParaRPr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8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ts val="3300"/>
              <a:buFont typeface="Poppins Medium"/>
              <a:buNone/>
            </a:pPr>
            <a:r>
              <a:rPr lang="en" sz="1100"/>
              <a:t>Phase 1: The Challenge</a:t>
            </a:r>
            <a:endParaRPr sz="1100"/>
          </a:p>
        </p:txBody>
      </p:sp>
      <p:sp>
        <p:nvSpPr>
          <p:cNvPr id="192" name="Google Shape;192;p38"/>
          <p:cNvSpPr txBox="1"/>
          <p:nvPr>
            <p:ph idx="1" type="body"/>
          </p:nvPr>
        </p:nvSpPr>
        <p:spPr>
          <a:xfrm>
            <a:off x="2373923" y="1369218"/>
            <a:ext cx="6141427" cy="350043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Employers today are calling for more emphasis on career readiness skills in addition to applied academics and technical skills. 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Top career readiness skills employers are looking for (2019)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Communication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Leadership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Teamwork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Self-Motivation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Responsibility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Integrity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Decision Making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Problem Solving</a:t>
            </a:r>
            <a:endParaRPr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100000"/>
              <a:buFont typeface="Poppins Medium"/>
              <a:buNone/>
            </a:pPr>
            <a:r>
              <a:rPr lang="en" sz="3300"/>
              <a:t>Phase 2: Teaching the SkillsUSA Framework</a:t>
            </a:r>
            <a:endParaRPr sz="1100"/>
          </a:p>
        </p:txBody>
      </p:sp>
      <p:pic>
        <p:nvPicPr>
          <p:cNvPr id="198" name="Google Shape;198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9870" l="0" r="0" t="7167"/>
          <a:stretch/>
        </p:blipFill>
        <p:spPr>
          <a:xfrm>
            <a:off x="3844661" y="1670605"/>
            <a:ext cx="3200135" cy="2897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0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100000"/>
              <a:buFont typeface="Poppins Medium"/>
              <a:buNone/>
            </a:pPr>
            <a:r>
              <a:rPr lang="en" sz="3300"/>
              <a:t>Phase 3: Teaching and Assessing the Needs of Members</a:t>
            </a:r>
            <a:endParaRPr sz="1100"/>
          </a:p>
        </p:txBody>
      </p:sp>
      <p:pic>
        <p:nvPicPr>
          <p:cNvPr id="204" name="Google Shape;204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728" y="1534190"/>
            <a:ext cx="6141244" cy="2226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100000"/>
              <a:buFont typeface="Poppins Medium"/>
              <a:buNone/>
            </a:pPr>
            <a:r>
              <a:rPr lang="en" sz="3300"/>
              <a:t>Phase 4: Identify the Targeted Essential Elements</a:t>
            </a:r>
            <a:endParaRPr sz="1100"/>
          </a:p>
        </p:txBody>
      </p:sp>
      <p:sp>
        <p:nvSpPr>
          <p:cNvPr id="210" name="Google Shape;210;p41"/>
          <p:cNvSpPr txBox="1"/>
          <p:nvPr>
            <p:ph idx="1" type="body"/>
          </p:nvPr>
        </p:nvSpPr>
        <p:spPr>
          <a:xfrm>
            <a:off x="2373923" y="1369218"/>
            <a:ext cx="6141427" cy="350043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Consider using the CEP Essential Element self-evaluation tool with all members. 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Identify the Essential Elements your students’ data indicate they need support in developing. 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Identify one target Essential Element within each component of the SkillsUSA Framework when possible.</a:t>
            </a:r>
            <a:endParaRPr sz="11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2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100000"/>
              <a:buFont typeface="Poppins Medium"/>
              <a:buNone/>
            </a:pPr>
            <a:r>
              <a:rPr lang="en" sz="3300"/>
              <a:t>Phase 5: Review and Evaluate Last Year’s Program of Work</a:t>
            </a:r>
            <a:endParaRPr sz="1100"/>
          </a:p>
        </p:txBody>
      </p:sp>
      <p:pic>
        <p:nvPicPr>
          <p:cNvPr descr="Table&#10;&#10;Description automatically generated" id="216" name="Google Shape;21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1424" y="1519918"/>
            <a:ext cx="6638924" cy="1896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3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100000"/>
              <a:buFont typeface="Poppins Medium"/>
              <a:buNone/>
            </a:pPr>
            <a:r>
              <a:rPr lang="en" sz="3300"/>
              <a:t>Phase 6: Develop a Program of Work for the Current Year</a:t>
            </a:r>
            <a:endParaRPr sz="1100"/>
          </a:p>
        </p:txBody>
      </p:sp>
      <p:pic>
        <p:nvPicPr>
          <p:cNvPr id="222" name="Google Shape;22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1984" y="1324601"/>
            <a:ext cx="5625302" cy="3399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4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100000"/>
              <a:buFont typeface="Poppins Medium"/>
              <a:buNone/>
            </a:pPr>
            <a:r>
              <a:rPr lang="en" sz="3300"/>
              <a:t>Phase 7: Write SMART Goals for Activities</a:t>
            </a:r>
            <a:endParaRPr sz="1100"/>
          </a:p>
        </p:txBody>
      </p:sp>
      <p:pic>
        <p:nvPicPr>
          <p:cNvPr descr="Image result for smart goals" id="228" name="Google Shape;228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0870" y="1794271"/>
            <a:ext cx="4052888" cy="2023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5"/>
          <p:cNvSpPr txBox="1"/>
          <p:nvPr>
            <p:ph type="title"/>
          </p:nvPr>
        </p:nvSpPr>
        <p:spPr>
          <a:xfrm>
            <a:off x="2373923" y="340212"/>
            <a:ext cx="5914671" cy="456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100000"/>
              <a:buFont typeface="Poppins Medium"/>
              <a:buNone/>
            </a:pPr>
            <a:r>
              <a:rPr lang="en" sz="3300"/>
              <a:t>Phase 8: Develop and Implement Project Management for each PoW Activity</a:t>
            </a:r>
            <a:endParaRPr sz="1100"/>
          </a:p>
        </p:txBody>
      </p:sp>
      <p:sp>
        <p:nvSpPr>
          <p:cNvPr id="234" name="Google Shape;234;p45"/>
          <p:cNvSpPr txBox="1"/>
          <p:nvPr>
            <p:ph idx="1" type="body"/>
          </p:nvPr>
        </p:nvSpPr>
        <p:spPr>
          <a:xfrm>
            <a:off x="2373923" y="1369218"/>
            <a:ext cx="6141427" cy="350043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a plan of action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the task to be completed?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the timeline?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Who is responsible?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resources will be used?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the budget?</a:t>
            </a:r>
            <a:endParaRPr sz="11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6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100000"/>
              <a:buFont typeface="Poppins Medium"/>
              <a:buNone/>
            </a:pPr>
            <a:r>
              <a:rPr lang="en" sz="3300"/>
              <a:t>Phase 9: Evaluate Chapter and POW Activity Goal Achievement</a:t>
            </a:r>
            <a:endParaRPr sz="1100"/>
          </a:p>
        </p:txBody>
      </p:sp>
      <p:sp>
        <p:nvSpPr>
          <p:cNvPr id="240" name="Google Shape;240;p46"/>
          <p:cNvSpPr txBox="1"/>
          <p:nvPr>
            <p:ph idx="1" type="body"/>
          </p:nvPr>
        </p:nvSpPr>
        <p:spPr>
          <a:xfrm>
            <a:off x="2373923" y="1369218"/>
            <a:ext cx="6141427" cy="350043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Evaluate the SMART goal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Evaluate the impact</a:t>
            </a:r>
            <a:endParaRPr sz="11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  <p:pic>
        <p:nvPicPr>
          <p:cNvPr descr="Image result for reflection of learning dewey" id="241" name="Google Shape;24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365" y="2326502"/>
            <a:ext cx="4656539" cy="224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idx="4294967295" type="title"/>
          </p:nvPr>
        </p:nvSpPr>
        <p:spPr>
          <a:xfrm>
            <a:off x="5186363" y="778669"/>
            <a:ext cx="3643313" cy="247888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oppins Medium"/>
              <a:buNone/>
            </a:pPr>
            <a:r>
              <a:rPr b="0" i="0" lang="en" sz="45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SkillsUSA?</a:t>
            </a:r>
            <a:endParaRPr sz="11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7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100000"/>
              <a:buFont typeface="Poppins Medium"/>
              <a:buNone/>
            </a:pPr>
            <a:r>
              <a:rPr lang="en" sz="3300"/>
              <a:t>Phase 10: Celebrate the Success</a:t>
            </a:r>
            <a:endParaRPr sz="1100"/>
          </a:p>
        </p:txBody>
      </p:sp>
      <p:pic>
        <p:nvPicPr>
          <p:cNvPr id="247" name="Google Shape;24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0714" y="1519146"/>
            <a:ext cx="4667842" cy="310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8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300000"/>
              <a:buFont typeface="Poppins Medium"/>
              <a:buNone/>
            </a:pPr>
            <a:br>
              <a:rPr lang="en" sz="1100"/>
            </a:br>
            <a:r>
              <a:rPr lang="en" sz="1100"/>
              <a:t>Chapter Excellence Program</a:t>
            </a:r>
            <a:endParaRPr sz="1100"/>
          </a:p>
        </p:txBody>
      </p:sp>
      <p:pic>
        <p:nvPicPr>
          <p:cNvPr descr="Step 4.jpg" id="253" name="Google Shape;253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1295" y="1377220"/>
            <a:ext cx="4255342" cy="3191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 rotWithShape="1">
          <a:blip r:embed="rId3">
            <a:alphaModFix/>
          </a:blip>
          <a:srcRect b="0" l="0" r="0" t="12615"/>
          <a:stretch/>
        </p:blipFill>
        <p:spPr>
          <a:xfrm>
            <a:off x="3274468" y="273845"/>
            <a:ext cx="3429000" cy="4494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title"/>
          </p:nvPr>
        </p:nvSpPr>
        <p:spPr>
          <a:xfrm>
            <a:off x="2277221" y="3493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ts val="3300"/>
              <a:buFont typeface="Garamond"/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SkillsUSA Mission:  The Why</a:t>
            </a:r>
            <a:b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/>
          </a:p>
        </p:txBody>
      </p:sp>
      <p:pic>
        <p:nvPicPr>
          <p:cNvPr descr="A screenshot of a cell phone&#10;&#10;Description automatically generated" id="101" name="Google Shape;101;p22"/>
          <p:cNvPicPr preferRelativeResize="0"/>
          <p:nvPr/>
        </p:nvPicPr>
        <p:blipFill rotWithShape="1">
          <a:blip r:embed="rId3">
            <a:alphaModFix/>
          </a:blip>
          <a:srcRect b="0" l="11311" r="10382" t="0"/>
          <a:stretch/>
        </p:blipFill>
        <p:spPr>
          <a:xfrm>
            <a:off x="1743419" y="1264443"/>
            <a:ext cx="6893376" cy="3364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300000"/>
              <a:buFont typeface="Poppins Medium"/>
              <a:buNone/>
            </a:pPr>
            <a:r>
              <a:rPr lang="en" sz="1100"/>
              <a:t>SkillsUSA Framework:  defines the mission</a:t>
            </a:r>
            <a:endParaRPr sz="1100"/>
          </a:p>
        </p:txBody>
      </p:sp>
      <p:pic>
        <p:nvPicPr>
          <p:cNvPr descr="A screenshot of a cell phone&#10;&#10;Description automatically generated" id="107" name="Google Shape;107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4355" r="22862" t="0"/>
          <a:stretch/>
        </p:blipFill>
        <p:spPr>
          <a:xfrm>
            <a:off x="2628900" y="1535906"/>
            <a:ext cx="5514975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300000"/>
              <a:buFont typeface="Poppins Medium"/>
              <a:buNone/>
            </a:pPr>
            <a:r>
              <a:rPr lang="en" sz="1100"/>
              <a:t>Integration Locations:  The Where</a:t>
            </a:r>
            <a:endParaRPr sz="1100"/>
          </a:p>
        </p:txBody>
      </p:sp>
      <p:pic>
        <p:nvPicPr>
          <p:cNvPr descr="A screenshot of a cell phone&#10;&#10;Description automatically generated" id="113" name="Google Shape;113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8777" r="12192" t="0"/>
          <a:stretch/>
        </p:blipFill>
        <p:spPr>
          <a:xfrm>
            <a:off x="2957513" y="1500188"/>
            <a:ext cx="5176869" cy="3193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300000"/>
              <a:buFont typeface="Poppins Medium"/>
              <a:buNone/>
            </a:pPr>
            <a:r>
              <a:rPr lang="en" sz="1100"/>
              <a:t>SkillsUSA Program of Work:  The How</a:t>
            </a:r>
            <a:endParaRPr sz="1100"/>
          </a:p>
        </p:txBody>
      </p:sp>
      <p:pic>
        <p:nvPicPr>
          <p:cNvPr descr="A picture containing fruit&#10;&#10;Description automatically generated" id="119" name="Google Shape;119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4358" y="1564481"/>
            <a:ext cx="5920740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/>
          <p:nvPr>
            <p:ph type="title"/>
          </p:nvPr>
        </p:nvSpPr>
        <p:spPr>
          <a:xfrm>
            <a:off x="2373923" y="273845"/>
            <a:ext cx="6141427" cy="72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48D"/>
              </a:buClr>
              <a:buSzPct val="300000"/>
              <a:buFont typeface="Poppins Medium"/>
              <a:buNone/>
            </a:pPr>
            <a:r>
              <a:rPr lang="en" sz="1100"/>
              <a:t>Member Success:  Measures Accomplishments</a:t>
            </a:r>
            <a:endParaRPr sz="1100"/>
          </a:p>
        </p:txBody>
      </p:sp>
      <p:pic>
        <p:nvPicPr>
          <p:cNvPr descr="A picture containing fruit&#10;&#10;Description automatically generated" id="125" name="Google Shape;125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4358" y="1507331"/>
            <a:ext cx="5920740" cy="3157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